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E0000"/>
    <a:srgbClr val="157FFF"/>
    <a:srgbClr val="F7E289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94" y="-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DB754-323E-4425-B436-2D6935A9ABDA}" type="datetimeFigureOut">
              <a:rPr lang="ru-RU" smtClean="0"/>
              <a:pPr/>
              <a:t>17.09.2014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92A2-6A12-4F5C-B465-740AD2C7F49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541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0713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064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992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1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739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174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124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2275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73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778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527605"/>
            <a:ext cx="8551480" cy="76352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1291130"/>
            <a:ext cx="6400800" cy="6108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387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60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6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360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527605"/>
            <a:ext cx="656631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69" y="1596540"/>
            <a:ext cx="8093365" cy="458115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47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39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44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79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680310"/>
            <a:ext cx="839877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443834"/>
            <a:ext cx="4123035" cy="620719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054655"/>
            <a:ext cx="4123035" cy="303505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705" y="1443834"/>
            <a:ext cx="4123035" cy="62071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705" y="2054655"/>
            <a:ext cx="4123035" cy="303505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91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77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86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45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file:///F:\1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0.wdp"/><Relationship Id="rId5" Type="http://schemas.openxmlformats.org/officeDocument/2006/relationships/image" Target="../media/image24.jpeg"/><Relationship Id="rId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8.jpe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12.jpe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1.wdp"/><Relationship Id="rId5" Type="http://schemas.openxmlformats.org/officeDocument/2006/relationships/image" Target="../media/image15.jpe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5" Type="http://schemas.openxmlformats.org/officeDocument/2006/relationships/image" Target="../media/image18.jpeg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6.wdp"/><Relationship Id="rId5" Type="http://schemas.openxmlformats.org/officeDocument/2006/relationships/image" Target="../media/image20.jpeg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8.wdp"/><Relationship Id="rId5" Type="http://schemas.openxmlformats.org/officeDocument/2006/relationships/image" Target="../media/image22.jpe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15" y="374900"/>
            <a:ext cx="9144000" cy="1200329"/>
          </a:xfrm>
          <a:prstGeom prst="rect">
            <a:avLst/>
          </a:prstGeom>
        </p:spPr>
        <p:txBody>
          <a:bodyPr wrap="square" anchor="b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C0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Величайшее сокровище — хорошая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C0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библиотека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rgbClr val="C00000"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2452" y="5072896"/>
            <a:ext cx="3281925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200" b="1" cap="all" dirty="0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Подготовили:</a:t>
            </a:r>
          </a:p>
          <a:p>
            <a:pPr algn="ctr"/>
            <a:r>
              <a:rPr lang="ru-RU" sz="2200" b="1" cap="all" dirty="0" err="1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Рудницкая</a:t>
            </a:r>
            <a:r>
              <a:rPr lang="ru-RU" sz="2200" b="1" cap="all" dirty="0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Екатерина</a:t>
            </a:r>
          </a:p>
          <a:p>
            <a:pPr algn="ctr"/>
            <a:r>
              <a:rPr lang="ru-RU" sz="2200" b="1" cap="all" dirty="0" err="1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Ховякова</a:t>
            </a:r>
            <a:r>
              <a:rPr lang="ru-RU" sz="2200" b="1" cap="all" dirty="0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Владислава</a:t>
            </a:r>
          </a:p>
          <a:p>
            <a:pPr algn="ctr"/>
            <a:r>
              <a:rPr lang="ru-RU" sz="2200" b="1" cap="all" dirty="0" err="1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Абад</a:t>
            </a:r>
            <a:r>
              <a:rPr lang="ru-RU" sz="2200" b="1" cap="all" dirty="0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-Роля </a:t>
            </a:r>
            <a:r>
              <a:rPr lang="ru-RU" sz="2200" b="1" cap="all" dirty="0" smtClean="0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Жаклин</a:t>
            </a:r>
            <a:endParaRPr lang="en-US" sz="2200" b="1" cap="all" dirty="0" smtClean="0">
              <a:ln/>
              <a:solidFill>
                <a:schemeClr val="accent1"/>
              </a:solidFill>
              <a:effectLst>
                <a:glow rad="63500">
                  <a:srgbClr val="002060">
                    <a:alpha val="40000"/>
                  </a:srgb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en-US" sz="2200" b="1" cap="all" dirty="0" smtClean="0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11-</a:t>
            </a:r>
            <a:r>
              <a:rPr lang="ru-RU" sz="2200" b="1" cap="all" dirty="0" smtClean="0">
                <a:ln/>
                <a:solidFill>
                  <a:schemeClr val="accent1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</a:t>
            </a:r>
            <a:endParaRPr lang="ru-RU" sz="2200" b="1" cap="all" dirty="0">
              <a:ln/>
              <a:solidFill>
                <a:schemeClr val="accent1"/>
              </a:solidFill>
              <a:effectLst>
                <a:glow rad="63500">
                  <a:srgbClr val="002060">
                    <a:alpha val="40000"/>
                  </a:srgb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561740"/>
            <a:ext cx="296260" cy="29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92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25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25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25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25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numSld="999"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434" y="1019510"/>
            <a:ext cx="4280819" cy="4852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rgbClr val="9E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0904" y="1017922"/>
            <a:ext cx="4320430" cy="4854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rgbClr val="9E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0" y="146066"/>
            <a:ext cx="9144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Есть только одно действительно неистощимое сокровище - это большая библиотека. </a:t>
            </a:r>
            <a:r>
              <a:rPr lang="ru-RU" sz="2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Пьер </a:t>
            </a:r>
            <a:r>
              <a:rPr lang="ru-RU" sz="20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Буаст</a:t>
            </a:r>
            <a:endParaRPr lang="ru-RU" sz="20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rgbClr val="9E0000"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06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5245" y="222195"/>
            <a:ext cx="4218009" cy="55401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glow rad="101600">
              <a:srgbClr val="9E00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56411" y="222195"/>
            <a:ext cx="4382503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Дверь открываю,</a:t>
            </a:r>
          </a:p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А за мной гурьбой ребята:</a:t>
            </a:r>
          </a:p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«Ох, побольше б</a:t>
            </a:r>
          </a:p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интересных книг!»</a:t>
            </a:r>
          </a:p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Не в обиде я,</a:t>
            </a:r>
          </a:p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что шуму многовато:</a:t>
            </a:r>
          </a:p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 детях – счастье,</a:t>
            </a:r>
          </a:p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мне тепло от них!</a:t>
            </a:r>
            <a:endParaRPr lang="ru-RU" sz="3600" b="1" cap="all" dirty="0">
              <a:ln/>
              <a:solidFill>
                <a:schemeClr val="accent1"/>
              </a:solidFill>
              <a:effectLst>
                <a:glow rad="63500">
                  <a:schemeClr val="tx2">
                    <a:lumMod val="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9221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555" y="222196"/>
            <a:ext cx="4374356" cy="5501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glow rad="101600">
              <a:srgbClr val="9E00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517911" y="222195"/>
            <a:ext cx="4482534" cy="55015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Я книги выбираю с наслажденьем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На полках, в тишине библиотек.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То радость вдруг охватит, то волненье.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Ведь книга каждая Как будто человек.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Одна стара, мудра, зачитана до дыр.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 другой все необычно, странно, ново.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Мне книги открывают целый мир.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За шагом шаг иду от слова к слову.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На Севере могу я побывать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И в тропиках там, где растут бананы.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Какая радость открывать, читать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Рассказы, сказки, повести, романы!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Могу узнать, что было век назад.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И что когда-нибудь, наверно, будет.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О многом книги людям говорят. </a:t>
            </a:r>
          </a:p>
          <a:p>
            <a:pPr algn="ctr"/>
            <a:r>
              <a:rPr lang="ru-RU" sz="1850" b="1" cap="all" dirty="0">
                <a:ln/>
                <a:solidFill>
                  <a:schemeClr val="accent1"/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Во многом книги помогают людям.</a:t>
            </a:r>
          </a:p>
        </p:txBody>
      </p:sp>
    </p:spTree>
    <p:extLst>
      <p:ext uri="{BB962C8B-B14F-4D97-AF65-F5344CB8AC3E}">
        <p14:creationId xmlns:p14="http://schemas.microsoft.com/office/powerpoint/2010/main" xmlns="" val="369197430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613" y="1138426"/>
            <a:ext cx="8398774" cy="5616000"/>
          </a:xfrm>
          <a:prstGeom prst="roundRect">
            <a:avLst/>
          </a:prstGeom>
          <a:ln w="228600" cap="sq" cmpd="thickThin">
            <a:noFill/>
            <a:prstDash val="solid"/>
            <a:miter lim="800000"/>
          </a:ln>
          <a:effectLst>
            <a:glow rad="101600">
              <a:srgbClr val="9E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0" y="36901"/>
            <a:ext cx="9144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Библиотеки - магазины человеческих фантазий. 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Пьер Николь</a:t>
            </a:r>
            <a:r>
              <a:rPr lang="en-US" sz="2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8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rgbClr val="9E0000"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7262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49245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50800">
                    <a:srgbClr val="7030A0"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50800">
                  <a:srgbClr val="7030A0">
                    <a:alpha val="40000"/>
                  </a:srgb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769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75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17900" y="222195"/>
            <a:ext cx="76261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50800">
                    <a:srgbClr val="C0000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Функции и задачи библиотеки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70605" y="1166843"/>
            <a:ext cx="7329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Способствовать </a:t>
            </a:r>
            <a:r>
              <a:rPr lang="ru-RU" sz="2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учебно-воспитательному процессу.</a:t>
            </a:r>
          </a:p>
          <a:p>
            <a:endParaRPr lang="ru-RU" sz="24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Совершенствование </a:t>
            </a:r>
            <a:r>
              <a:rPr lang="ru-RU" sz="2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культуры чтения, прививание навыков самостоятельной работы с книгой.</a:t>
            </a:r>
          </a:p>
          <a:p>
            <a:endParaRPr lang="ru-RU" sz="24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Воспитание </a:t>
            </a:r>
            <a:r>
              <a:rPr lang="ru-RU" sz="2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бережного отношения к школьным учебникам.</a:t>
            </a:r>
          </a:p>
          <a:p>
            <a:endParaRPr lang="ru-RU" sz="24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Дальнейшее </a:t>
            </a:r>
            <a:r>
              <a:rPr lang="ru-RU" sz="2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развитие информативной функции библиотеки,  как  информационно-культурного центра.</a:t>
            </a:r>
          </a:p>
          <a:p>
            <a:endParaRPr lang="ru-RU" sz="24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Воспитание </a:t>
            </a:r>
            <a:r>
              <a:rPr lang="ru-RU" sz="2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мыслящего, вдумчивого, грамотного читателя.</a:t>
            </a:r>
          </a:p>
        </p:txBody>
      </p:sp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56883"/>
            <a:ext cx="9144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50800">
                    <a:srgbClr val="C0000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Фонд библиотеки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50800">
                  <a:srgbClr val="C00000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70605" y="1166843"/>
            <a:ext cx="7329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endParaRPr lang="ru-RU" sz="24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555" y="1749245"/>
            <a:ext cx="44284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ru-RU" sz="30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Художественная и отраслевая литература — 10847 экземпляров</a:t>
            </a:r>
          </a:p>
          <a:p>
            <a:pPr marL="342900" indent="-342900" algn="just">
              <a:buFont typeface="Wingdings" pitchFamily="2" charset="2"/>
              <a:buChar char="v"/>
            </a:pPr>
            <a:endParaRPr lang="ru-RU" sz="30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30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9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9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Учебная литература — 20637 экземпляров</a:t>
            </a:r>
          </a:p>
        </p:txBody>
      </p:sp>
      <p:pic>
        <p:nvPicPr>
          <p:cNvPr id="8" name="Picture 2" descr="http://ecologyworld.com.ua/sites/default/files/mid_57710_3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73829" y="1749244"/>
            <a:ext cx="3970330" cy="2862321"/>
          </a:xfrm>
          <a:prstGeom prst="roundRect">
            <a:avLst/>
          </a:prstGeom>
          <a:ln>
            <a:noFill/>
          </a:ln>
          <a:effectLst>
            <a:glow rad="101600">
              <a:srgbClr val="9E0000">
                <a:alpha val="40000"/>
              </a:srgbClr>
            </a:glow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xmlns="" val="18973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457" y="292016"/>
            <a:ext cx="4262438" cy="3136984"/>
          </a:xfrm>
          <a:prstGeom prst="round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rgbClr val="9E00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3779" y="292016"/>
            <a:ext cx="4262400" cy="3136983"/>
          </a:xfrm>
          <a:prstGeom prst="round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rgbClr val="9E00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457" y="3501941"/>
            <a:ext cx="4262438" cy="3135600"/>
          </a:xfrm>
          <a:prstGeom prst="round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rgbClr val="9E00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3779" y="3501942"/>
            <a:ext cx="4262400" cy="3135600"/>
          </a:xfrm>
          <a:prstGeom prst="round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rgbClr val="9E00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9196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592" y="1285358"/>
            <a:ext cx="4760504" cy="266100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63500">
              <a:srgbClr val="9E000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35" y="4036747"/>
            <a:ext cx="4754039" cy="265281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63500">
              <a:srgbClr val="9E000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571" y="1263317"/>
            <a:ext cx="3708735" cy="541420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63500">
              <a:srgbClr val="9E000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" name="Прямоугольник 6"/>
          <p:cNvSpPr/>
          <p:nvPr/>
        </p:nvSpPr>
        <p:spPr>
          <a:xfrm>
            <a:off x="1" y="69490"/>
            <a:ext cx="9144000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C0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за наслаждение находиться в хорошей библиотеке. Смотреть на книги – и то уже счастье. Перед вами пир, достойный богов; вы сознаёте, что можно принять в нём участие и наполнить до краёв свою чашу.  </a:t>
            </a:r>
            <a:r>
              <a:rPr lang="ru-RU" sz="19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C0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Уильям Мейкпис Теккерей</a:t>
            </a:r>
            <a:endParaRPr lang="ru-RU" sz="19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rgbClr val="C00000"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07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42" y="969789"/>
            <a:ext cx="2932096" cy="5654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rgbClr val="9E0000">
                <a:alpha val="40000"/>
              </a:srgb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4483" y="969789"/>
            <a:ext cx="2965818" cy="56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rgbClr val="9E0000">
                <a:alpha val="40000"/>
              </a:srgb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4202" y="972096"/>
            <a:ext cx="2969709" cy="5657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rgbClr val="9E0000">
                <a:alpha val="40000"/>
              </a:srgb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Прямоугольник 4"/>
          <p:cNvSpPr/>
          <p:nvPr/>
        </p:nvSpPr>
        <p:spPr>
          <a:xfrm>
            <a:off x="0" y="144379"/>
            <a:ext cx="9144000" cy="6583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Библиотеки - гардеробы, из которых умелые люди могут извлекать кое-что для украшения, многое - для любопытства и еще больше для употребления.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Дж. 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Дайер</a:t>
            </a:r>
            <a:endParaRPr lang="ru-RU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rgbClr val="9E0000"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50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5104" y="1113692"/>
            <a:ext cx="4421981" cy="546507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rgbClr val="9E0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64" y="1113691"/>
            <a:ext cx="4421981" cy="546507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rgbClr val="9E0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Прямоугольник 3"/>
          <p:cNvSpPr/>
          <p:nvPr/>
        </p:nvSpPr>
        <p:spPr>
          <a:xfrm>
            <a:off x="10753" y="69490"/>
            <a:ext cx="9144000" cy="800219"/>
          </a:xfrm>
          <a:prstGeom prst="rect">
            <a:avLst/>
          </a:prstGeom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3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Есть только одно средство стать культурным человеком – чтение. </a:t>
            </a:r>
            <a:r>
              <a:rPr lang="ru-RU" sz="2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А.Моруа</a:t>
            </a:r>
            <a:endParaRPr lang="ru-RU" sz="23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rgbClr val="9E0000"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38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555" y="1138425"/>
            <a:ext cx="4396688" cy="4482365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rgbClr val="9E00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624" y="1138790"/>
            <a:ext cx="4395600" cy="448200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rgbClr val="9E00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156411"/>
            <a:ext cx="9144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Книги – это общество. Хорошая книга, как хорошее общество, просвещает и облагораживает чувства и нравы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Н. Пирогов </a:t>
            </a:r>
            <a:endParaRPr lang="ru-RU" sz="20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rgbClr val="9E0000"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0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22" y="985720"/>
            <a:ext cx="4319966" cy="5562413"/>
          </a:xfrm>
          <a:prstGeom prst="rect">
            <a:avLst/>
          </a:prstGeom>
          <a:ln>
            <a:noFill/>
          </a:ln>
          <a:effectLst>
            <a:glow rad="101600">
              <a:srgbClr val="9E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5865" y="985720"/>
            <a:ext cx="4347670" cy="5562414"/>
          </a:xfrm>
          <a:prstGeom prst="rect">
            <a:avLst/>
          </a:prstGeom>
          <a:ln>
            <a:noFill/>
          </a:ln>
          <a:effectLst>
            <a:glow rad="101600">
              <a:srgbClr val="9E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0" y="49403"/>
            <a:ext cx="9144000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7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Шуршат страницы в тишине библиотек, это самый замечательный звук из всех, которые я слышал.  </a:t>
            </a:r>
            <a:r>
              <a:rPr lang="ru-RU" sz="17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rgbClr val="9E00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Л.А.Кассиль</a:t>
            </a:r>
            <a:endParaRPr lang="ru-RU" sz="17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rgbClr val="9E0000"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80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361</Words>
  <Application>Microsoft Office PowerPoint</Application>
  <PresentationFormat>Екран (4:3)</PresentationFormat>
  <Paragraphs>52</Paragraphs>
  <Slides>14</Slides>
  <Notes>10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5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Гупалов Олександр Iванович</cp:lastModifiedBy>
  <cp:revision>45</cp:revision>
  <dcterms:created xsi:type="dcterms:W3CDTF">2013-08-21T19:17:07Z</dcterms:created>
  <dcterms:modified xsi:type="dcterms:W3CDTF">2014-09-17T07:39:52Z</dcterms:modified>
</cp:coreProperties>
</file>